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66" r:id="rId4"/>
    <p:sldId id="263" r:id="rId5"/>
    <p:sldId id="265" r:id="rId6"/>
    <p:sldId id="287" r:id="rId7"/>
    <p:sldId id="260" r:id="rId8"/>
    <p:sldId id="278" r:id="rId9"/>
    <p:sldId id="279" r:id="rId10"/>
    <p:sldId id="273" r:id="rId11"/>
    <p:sldId id="274" r:id="rId12"/>
    <p:sldId id="285" r:id="rId13"/>
    <p:sldId id="275" r:id="rId14"/>
    <p:sldId id="286" r:id="rId15"/>
    <p:sldId id="276" r:id="rId16"/>
    <p:sldId id="284" r:id="rId17"/>
    <p:sldId id="277" r:id="rId18"/>
    <p:sldId id="281" r:id="rId19"/>
    <p:sldId id="282" r:id="rId20"/>
    <p:sldId id="283" r:id="rId21"/>
    <p:sldId id="272" r:id="rId22"/>
  </p:sldIdLst>
  <p:sldSz cx="12192000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29FF8A"/>
    <a:srgbClr val="FF6600"/>
    <a:srgbClr val="08F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978" y="-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9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2377652"/>
            <a:ext cx="7078488" cy="1988786"/>
          </a:xfrm>
        </p:spPr>
        <p:txBody>
          <a:bodyPr anchor="b">
            <a:noAutofit/>
          </a:bodyPr>
          <a:lstStyle>
            <a:lvl1pPr algn="ctr">
              <a:defRPr sz="6299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4721972"/>
            <a:ext cx="7078488" cy="1807848"/>
          </a:xfrm>
        </p:spPr>
        <p:txBody>
          <a:bodyPr anchor="t">
            <a:normAutofit/>
          </a:bodyPr>
          <a:lstStyle>
            <a:lvl1pPr marL="0" indent="0" algn="ctr">
              <a:buNone/>
              <a:defRPr sz="2625">
                <a:solidFill>
                  <a:schemeClr val="tx1"/>
                </a:solidFill>
              </a:defRPr>
            </a:lvl1pPr>
            <a:lvl2pPr marL="59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6632995"/>
            <a:ext cx="897701" cy="366648"/>
          </a:xfrm>
        </p:spPr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6632995"/>
            <a:ext cx="5419813" cy="3666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6632995"/>
            <a:ext cx="551311" cy="366648"/>
          </a:xfrm>
        </p:spPr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4555316"/>
            <a:ext cx="68174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6319118"/>
            <a:ext cx="9064979" cy="743712"/>
          </a:xfrm>
        </p:spPr>
        <p:txBody>
          <a:bodyPr anchor="b">
            <a:normAutofit/>
          </a:bodyPr>
          <a:lstStyle>
            <a:lvl1pPr algn="ctr">
              <a:defRPr sz="315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355486"/>
            <a:ext cx="9455309" cy="441088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99984" indent="0">
              <a:buNone/>
              <a:defRPr sz="2100"/>
            </a:lvl2pPr>
            <a:lvl3pPr marL="1199967" indent="0">
              <a:buNone/>
              <a:defRPr sz="2100"/>
            </a:lvl3pPr>
            <a:lvl4pPr marL="1799951" indent="0">
              <a:buNone/>
              <a:defRPr sz="2100"/>
            </a:lvl4pPr>
            <a:lvl5pPr marL="2399934" indent="0">
              <a:buNone/>
              <a:defRPr sz="2100"/>
            </a:lvl5pPr>
            <a:lvl6pPr marL="2999918" indent="0">
              <a:buNone/>
              <a:defRPr sz="2100"/>
            </a:lvl6pPr>
            <a:lvl7pPr marL="3599901" indent="0">
              <a:buNone/>
              <a:defRPr sz="2100"/>
            </a:lvl7pPr>
            <a:lvl8pPr marL="4199885" indent="0">
              <a:buNone/>
              <a:defRPr sz="2100"/>
            </a:lvl8pPr>
            <a:lvl9pPr marL="4799868" indent="0">
              <a:buNone/>
              <a:defRPr sz="21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7062830"/>
            <a:ext cx="9064979" cy="64788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99984" indent="0">
              <a:buNone/>
              <a:defRPr sz="1575"/>
            </a:lvl2pPr>
            <a:lvl3pPr marL="1199967" indent="0">
              <a:buNone/>
              <a:defRPr sz="1312"/>
            </a:lvl3pPr>
            <a:lvl4pPr marL="1799951" indent="0">
              <a:buNone/>
              <a:defRPr sz="1181"/>
            </a:lvl4pPr>
            <a:lvl5pPr marL="2399934" indent="0">
              <a:buNone/>
              <a:defRPr sz="1181"/>
            </a:lvl5pPr>
            <a:lvl6pPr marL="2999918" indent="0">
              <a:buNone/>
              <a:defRPr sz="1181"/>
            </a:lvl6pPr>
            <a:lvl7pPr marL="3599901" indent="0">
              <a:buNone/>
              <a:defRPr sz="1181"/>
            </a:lvl7pPr>
            <a:lvl8pPr marL="4199885" indent="0">
              <a:buNone/>
              <a:defRPr sz="1181"/>
            </a:lvl8pPr>
            <a:lvl9pPr marL="4799868" indent="0">
              <a:buNone/>
              <a:defRPr sz="118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4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190061"/>
            <a:ext cx="9064979" cy="4065224"/>
          </a:xfrm>
        </p:spPr>
        <p:txBody>
          <a:bodyPr anchor="ctr">
            <a:normAutofit/>
          </a:bodyPr>
          <a:lstStyle>
            <a:lvl1pPr algn="ctr">
              <a:defRPr sz="419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610822"/>
            <a:ext cx="9064981" cy="20998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25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5433053"/>
            <a:ext cx="880856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1288821"/>
            <a:ext cx="8533667" cy="3110953"/>
          </a:xfrm>
        </p:spPr>
        <p:txBody>
          <a:bodyPr anchor="ctr">
            <a:normAutofit/>
          </a:bodyPr>
          <a:lstStyle>
            <a:lvl1pPr algn="ctr">
              <a:defRPr sz="4199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4399774"/>
            <a:ext cx="7857064" cy="85551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362"/>
            </a:lvl1pPr>
            <a:lvl2pPr marL="599984" indent="0">
              <a:buFontTx/>
              <a:buNone/>
              <a:defRPr/>
            </a:lvl2pPr>
            <a:lvl3pPr marL="1199967" indent="0">
              <a:buFontTx/>
              <a:buNone/>
              <a:defRPr/>
            </a:lvl3pPr>
            <a:lvl4pPr marL="1799951" indent="0">
              <a:buFontTx/>
              <a:buNone/>
              <a:defRPr/>
            </a:lvl4pPr>
            <a:lvl5pPr marL="2399934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5699708"/>
            <a:ext cx="9064984" cy="2011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25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1188078"/>
            <a:ext cx="609759" cy="767383"/>
          </a:xfrm>
          <a:prstGeom prst="rect">
            <a:avLst/>
          </a:prstGeom>
        </p:spPr>
        <p:txBody>
          <a:bodyPr vert="horz" lIns="119994" tIns="59997" rIns="119994" bIns="59997" rtlCol="0" anchor="ctr">
            <a:noAutofit/>
          </a:bodyPr>
          <a:lstStyle/>
          <a:p>
            <a:pPr lvl="0"/>
            <a:r>
              <a:rPr lang="en-US" sz="944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3710925"/>
            <a:ext cx="609759" cy="767383"/>
          </a:xfrm>
          <a:prstGeom prst="rect">
            <a:avLst/>
          </a:prstGeom>
        </p:spPr>
        <p:txBody>
          <a:bodyPr vert="horz" lIns="119994" tIns="59997" rIns="119994" bIns="59997" rtlCol="0" anchor="ctr">
            <a:noAutofit/>
          </a:bodyPr>
          <a:lstStyle/>
          <a:p>
            <a:pPr lvl="0" algn="r"/>
            <a:r>
              <a:rPr lang="en-US" sz="944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5433053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4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4341747"/>
            <a:ext cx="9064971" cy="1927460"/>
          </a:xfrm>
        </p:spPr>
        <p:txBody>
          <a:bodyPr anchor="b">
            <a:normAutofit/>
          </a:bodyPr>
          <a:lstStyle>
            <a:lvl1pPr algn="l">
              <a:defRPr sz="419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6269207"/>
            <a:ext cx="9064973" cy="1129076"/>
          </a:xfrm>
        </p:spPr>
        <p:txBody>
          <a:bodyPr anchor="t">
            <a:normAutofit/>
          </a:bodyPr>
          <a:lstStyle>
            <a:lvl1pPr marL="0" indent="0" algn="l">
              <a:buNone/>
              <a:defRPr sz="2362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82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1288821"/>
            <a:ext cx="8433557" cy="2944295"/>
          </a:xfrm>
        </p:spPr>
        <p:txBody>
          <a:bodyPr anchor="ctr">
            <a:normAutofit/>
          </a:bodyPr>
          <a:lstStyle>
            <a:lvl1pPr algn="ctr">
              <a:defRPr sz="4199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775755"/>
            <a:ext cx="9064973" cy="11639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25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944140"/>
            <a:ext cx="9064981" cy="1766576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99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1176967"/>
            <a:ext cx="609759" cy="767383"/>
          </a:xfrm>
          <a:prstGeom prst="rect">
            <a:avLst/>
          </a:prstGeom>
        </p:spPr>
        <p:txBody>
          <a:bodyPr vert="horz" lIns="119994" tIns="59997" rIns="119994" bIns="59997" rtlCol="0" anchor="ctr">
            <a:noAutofit/>
          </a:bodyPr>
          <a:lstStyle/>
          <a:p>
            <a:pPr lvl="0"/>
            <a:r>
              <a:rPr lang="en-US" sz="104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3422040"/>
            <a:ext cx="609759" cy="767383"/>
          </a:xfrm>
          <a:prstGeom prst="rect">
            <a:avLst/>
          </a:prstGeom>
        </p:spPr>
        <p:txBody>
          <a:bodyPr vert="horz" lIns="119994" tIns="59997" rIns="119994" bIns="59997" rtlCol="0" anchor="ctr">
            <a:noAutofit/>
          </a:bodyPr>
          <a:lstStyle/>
          <a:p>
            <a:pPr lvl="0" algn="r"/>
            <a:r>
              <a:rPr lang="en-US" sz="104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4499769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5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288820"/>
            <a:ext cx="9064979" cy="30109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199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679760"/>
            <a:ext cx="9064973" cy="118793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25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5866366"/>
            <a:ext cx="9064979" cy="184435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599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4499769"/>
            <a:ext cx="88085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3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3267727"/>
            <a:ext cx="9064981" cy="444299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3089959"/>
            <a:ext cx="880856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0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1190062"/>
            <a:ext cx="2158573" cy="652065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1190062"/>
            <a:ext cx="6554012" cy="652065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1190062"/>
            <a:ext cx="0" cy="652065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2" y="3089959"/>
            <a:ext cx="87940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3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2153975"/>
            <a:ext cx="8794045" cy="2391628"/>
          </a:xfrm>
        </p:spPr>
        <p:txBody>
          <a:bodyPr anchor="b">
            <a:normAutofit/>
          </a:bodyPr>
          <a:lstStyle>
            <a:lvl1pPr algn="ctr">
              <a:defRPr sz="524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4901139"/>
            <a:ext cx="8794045" cy="143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4723369"/>
            <a:ext cx="87940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3092046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2768" y="3263832"/>
            <a:ext cx="4450080" cy="452376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3263832"/>
            <a:ext cx="4450080" cy="452376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6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3488709"/>
            <a:ext cx="4450080" cy="756211"/>
          </a:xfrm>
        </p:spPr>
        <p:txBody>
          <a:bodyPr anchor="b">
            <a:noAutofit/>
          </a:bodyPr>
          <a:lstStyle>
            <a:lvl1pPr marL="0" indent="0">
              <a:buNone/>
              <a:defRPr sz="3150" b="0">
                <a:solidFill>
                  <a:schemeClr val="accent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4256031"/>
            <a:ext cx="4450080" cy="355181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3488709"/>
            <a:ext cx="4450080" cy="756211"/>
          </a:xfrm>
        </p:spPr>
        <p:txBody>
          <a:bodyPr anchor="b">
            <a:noAutofit/>
          </a:bodyPr>
          <a:lstStyle>
            <a:lvl1pPr marL="0" indent="0">
              <a:buNone/>
              <a:defRPr sz="3150" b="0">
                <a:solidFill>
                  <a:schemeClr val="accent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4256031"/>
            <a:ext cx="4450080" cy="355181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3089959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201169"/>
            <a:ext cx="9064980" cy="171102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3089959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5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22129"/>
            <a:ext cx="3382397" cy="1799908"/>
          </a:xfrm>
        </p:spPr>
        <p:txBody>
          <a:bodyPr anchor="b">
            <a:normAutofit/>
          </a:bodyPr>
          <a:lstStyle>
            <a:lvl1pPr algn="ctr">
              <a:defRPr sz="315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1288822"/>
            <a:ext cx="5140719" cy="642189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977571"/>
            <a:ext cx="3382397" cy="3199841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99984" indent="0">
              <a:buNone/>
              <a:defRPr sz="1575"/>
            </a:lvl2pPr>
            <a:lvl3pPr marL="1199967" indent="0">
              <a:buNone/>
              <a:defRPr sz="1312"/>
            </a:lvl3pPr>
            <a:lvl4pPr marL="1799951" indent="0">
              <a:buNone/>
              <a:defRPr sz="1181"/>
            </a:lvl4pPr>
            <a:lvl5pPr marL="2399934" indent="0">
              <a:buNone/>
              <a:defRPr sz="1181"/>
            </a:lvl5pPr>
            <a:lvl6pPr marL="2999918" indent="0">
              <a:buNone/>
              <a:defRPr sz="1181"/>
            </a:lvl6pPr>
            <a:lvl7pPr marL="3599901" indent="0">
              <a:buNone/>
              <a:defRPr sz="1181"/>
            </a:lvl7pPr>
            <a:lvl8pPr marL="4199885" indent="0">
              <a:buNone/>
              <a:defRPr sz="1181"/>
            </a:lvl8pPr>
            <a:lvl9pPr marL="4799868" indent="0">
              <a:buNone/>
              <a:defRPr sz="118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3822026"/>
            <a:ext cx="311145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2472093"/>
            <a:ext cx="4842936" cy="1799908"/>
          </a:xfrm>
        </p:spPr>
        <p:txBody>
          <a:bodyPr anchor="b">
            <a:normAutofit/>
          </a:bodyPr>
          <a:lstStyle>
            <a:lvl1pPr algn="ctr">
              <a:defRPr sz="315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7629" y="1355485"/>
            <a:ext cx="3905951" cy="628857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99984" indent="0">
              <a:buNone/>
              <a:defRPr sz="2100"/>
            </a:lvl2pPr>
            <a:lvl3pPr marL="1199967" indent="0">
              <a:buNone/>
              <a:defRPr sz="2100"/>
            </a:lvl3pPr>
            <a:lvl4pPr marL="1799951" indent="0">
              <a:buNone/>
              <a:defRPr sz="2100"/>
            </a:lvl4pPr>
            <a:lvl5pPr marL="2399934" indent="0">
              <a:buNone/>
              <a:defRPr sz="2100"/>
            </a:lvl5pPr>
            <a:lvl6pPr marL="2999918" indent="0">
              <a:buNone/>
              <a:defRPr sz="2100"/>
            </a:lvl6pPr>
            <a:lvl7pPr marL="3599901" indent="0">
              <a:buNone/>
              <a:defRPr sz="2100"/>
            </a:lvl7pPr>
            <a:lvl8pPr marL="4199885" indent="0">
              <a:buNone/>
              <a:defRPr sz="2100"/>
            </a:lvl8pPr>
            <a:lvl9pPr marL="4799868" indent="0">
              <a:buNone/>
              <a:defRPr sz="21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4272001"/>
            <a:ext cx="4842935" cy="239987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99984" indent="0">
              <a:buNone/>
              <a:defRPr sz="1575"/>
            </a:lvl2pPr>
            <a:lvl3pPr marL="1199967" indent="0">
              <a:buNone/>
              <a:defRPr sz="1312"/>
            </a:lvl3pPr>
            <a:lvl4pPr marL="1799951" indent="0">
              <a:buNone/>
              <a:defRPr sz="1181"/>
            </a:lvl4pPr>
            <a:lvl5pPr marL="2399934" indent="0">
              <a:buNone/>
              <a:defRPr sz="1181"/>
            </a:lvl5pPr>
            <a:lvl6pPr marL="2999918" indent="0">
              <a:buNone/>
              <a:defRPr sz="1181"/>
            </a:lvl6pPr>
            <a:lvl7pPr marL="3599901" indent="0">
              <a:buNone/>
              <a:defRPr sz="1181"/>
            </a:lvl7pPr>
            <a:lvl8pPr marL="4199885" indent="0">
              <a:buNone/>
              <a:defRPr sz="1181"/>
            </a:lvl8pPr>
            <a:lvl9pPr marL="4799868" indent="0">
              <a:buNone/>
              <a:defRPr sz="118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55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99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1201169"/>
            <a:ext cx="9064979" cy="17110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3267727"/>
            <a:ext cx="9064981" cy="4520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7821820"/>
            <a:ext cx="1531044" cy="366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18BBA-301F-4446-AB0B-BCA84F50B959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7821820"/>
            <a:ext cx="6806223" cy="366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7821820"/>
            <a:ext cx="527347" cy="366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599984" rtl="0" eaLnBrk="1" latinLnBrk="0" hangingPunct="1">
        <a:spcBef>
          <a:spcPct val="0"/>
        </a:spcBef>
        <a:buNone/>
        <a:defRPr sz="524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4990" indent="-374990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31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74973" indent="-374990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26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574957" indent="-374990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236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24945" indent="-224994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24928" indent="-224994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18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299910" indent="-299992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18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899893" indent="-299992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18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499877" indent="-299992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18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099860" indent="-299992" algn="l" defTabSz="599984" rtl="0" eaLnBrk="1" latinLnBrk="0" hangingPunct="1">
        <a:spcBef>
          <a:spcPct val="20000"/>
        </a:spcBef>
        <a:spcAft>
          <a:spcPts val="787"/>
        </a:spcAft>
        <a:buClr>
          <a:schemeClr val="accent1"/>
        </a:buClr>
        <a:buSzPct val="115000"/>
        <a:buFont typeface="Arial"/>
        <a:buChar char="•"/>
        <a:defRPr sz="18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599984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N8jeTuHX9-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bUlfCeC7b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ECyfPG_rJ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>
            <a:spLocks noChangeArrowheads="1"/>
          </p:cNvSpPr>
          <p:nvPr/>
        </p:nvSpPr>
        <p:spPr bwMode="auto">
          <a:xfrm>
            <a:off x="433740" y="1590879"/>
            <a:ext cx="11168175" cy="534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TW" sz="10498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6</a:t>
            </a:r>
            <a:r>
              <a:rPr lang="zh-TW" altLang="en-US" sz="10498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月</a:t>
            </a:r>
            <a:r>
              <a:rPr lang="en-US" altLang="zh-TW" sz="10498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</a:t>
            </a:r>
            <a:r>
              <a:rPr lang="zh-TW" altLang="en-US" sz="10498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日學習課程</a:t>
            </a:r>
            <a:endParaRPr lang="en-US" altLang="zh-TW" sz="10498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TW" sz="5249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9186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三年十班</a:t>
            </a:r>
            <a:endParaRPr lang="en-US" altLang="zh-TW" sz="9186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9186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導師  施育治</a:t>
            </a:r>
          </a:p>
        </p:txBody>
      </p:sp>
      <p:sp>
        <p:nvSpPr>
          <p:cNvPr id="16387" name="文字方塊 2"/>
          <p:cNvSpPr>
            <a:spLocks noChangeArrowheads="1"/>
          </p:cNvSpPr>
          <p:nvPr/>
        </p:nvSpPr>
        <p:spPr bwMode="auto">
          <a:xfrm>
            <a:off x="1385827" y="4262284"/>
            <a:ext cx="9578674" cy="13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7874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84449" y="7741474"/>
            <a:ext cx="374309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25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2625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25" dirty="0">
                <a:latin typeface="標楷體" panose="03000509000000000000" pitchFamily="65" charset="-120"/>
                <a:ea typeface="標楷體" panose="03000509000000000000" pitchFamily="65" charset="-120"/>
              </a:rPr>
              <a:t>南一電子書</a:t>
            </a:r>
          </a:p>
        </p:txBody>
      </p:sp>
    </p:spTree>
    <p:extLst>
      <p:ext uri="{BB962C8B-B14F-4D97-AF65-F5344CB8AC3E}">
        <p14:creationId xmlns:p14="http://schemas.microsoft.com/office/powerpoint/2010/main" val="3202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127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32081" y="1005471"/>
            <a:ext cx="7041305" cy="2031005"/>
          </a:xfrm>
          <a:prstGeom prst="rect">
            <a:avLst/>
          </a:prstGeom>
          <a:solidFill>
            <a:srgbClr val="9900FF"/>
          </a:solidFill>
          <a:ln w="57150" cmpd="thinThick" algn="ctr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2598" dirty="0">
                <a:solidFill>
                  <a:schemeClr val="bg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準備附件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202" y="3201264"/>
            <a:ext cx="113739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zh-TW" altLang="en-US" sz="1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拿出附件</a:t>
            </a:r>
            <a:r>
              <a:rPr lang="en-US" altLang="zh-TW" sz="12000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P31</a:t>
            </a:r>
            <a:r>
              <a:rPr lang="zh-TW" altLang="en-US" sz="1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的火車時刻表</a:t>
            </a:r>
          </a:p>
        </p:txBody>
      </p:sp>
    </p:spTree>
    <p:extLst>
      <p:ext uri="{BB962C8B-B14F-4D97-AF65-F5344CB8AC3E}">
        <p14:creationId xmlns:p14="http://schemas.microsoft.com/office/powerpoint/2010/main" val="1374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1" y="871538"/>
            <a:ext cx="9678271" cy="791527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204364" y="8503248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127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3402" y="478061"/>
            <a:ext cx="1107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車次的火車，什麼時刻從樹林站出發？什麼時刻從宜蘭站出發？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29037" y="1001281"/>
            <a:ext cx="578843" cy="7628369"/>
          </a:xfrm>
          <a:prstGeom prst="rect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362"/>
          </a:p>
        </p:txBody>
      </p:sp>
      <p:pic>
        <p:nvPicPr>
          <p:cNvPr id="13" name="Picture 17" descr="南一LOGO(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589" y="8197497"/>
            <a:ext cx="802043" cy="8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38990" y="478061"/>
            <a:ext cx="13576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636626" y="1417195"/>
            <a:ext cx="763664" cy="3979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587701" y="478061"/>
            <a:ext cx="845183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45452" y="2231251"/>
            <a:ext cx="1174047" cy="3978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9476196" y="1261169"/>
            <a:ext cx="3004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3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8:40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 Box 98"/>
          <p:cNvSpPr txBox="1">
            <a:spLocks noChangeArrowheads="1"/>
          </p:cNvSpPr>
          <p:nvPr/>
        </p:nvSpPr>
        <p:spPr bwMode="auto">
          <a:xfrm>
            <a:off x="10023723" y="1815167"/>
            <a:ext cx="17234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3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10:39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23957" y="478061"/>
            <a:ext cx="845183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72087" y="8120229"/>
            <a:ext cx="1174047" cy="50942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1557534" y="8343900"/>
            <a:ext cx="2171503" cy="430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2362"/>
          </a:p>
        </p:txBody>
      </p:sp>
      <p:cxnSp>
        <p:nvCxnSpPr>
          <p:cNvPr id="5" name="直線單箭頭接點 4"/>
          <p:cNvCxnSpPr>
            <a:stCxn id="19" idx="3"/>
          </p:cNvCxnSpPr>
          <p:nvPr/>
        </p:nvCxnSpPr>
        <p:spPr>
          <a:xfrm flipV="1">
            <a:off x="1519499" y="2430152"/>
            <a:ext cx="2209538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483895" y="1417195"/>
            <a:ext cx="2378421" cy="2205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636626" y="2208644"/>
            <a:ext cx="763664" cy="42041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638941" y="8149570"/>
            <a:ext cx="763664" cy="420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2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4" grpId="0" animBg="1"/>
      <p:bldP spid="16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1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81982"/>
            <a:ext cx="9564784" cy="7769411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263635" y="8503248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2014" y="549498"/>
            <a:ext cx="1023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②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車次的火車，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9:38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到達哪裡？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10:30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到達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哪裡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1613" y="549498"/>
            <a:ext cx="13716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314450" y="1543050"/>
            <a:ext cx="2486025" cy="128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3800475" y="1505202"/>
            <a:ext cx="528638" cy="4807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43325" y="1200150"/>
            <a:ext cx="585788" cy="75512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79031" y="5543550"/>
            <a:ext cx="771525" cy="5429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650456" y="7667625"/>
            <a:ext cx="771525" cy="5429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0" idx="2"/>
          </p:cNvCxnSpPr>
          <p:nvPr/>
        </p:nvCxnSpPr>
        <p:spPr>
          <a:xfrm flipH="1" flipV="1">
            <a:off x="1471613" y="5800725"/>
            <a:ext cx="2207418" cy="142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71475" y="5543550"/>
            <a:ext cx="1214438" cy="4143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2" idx="2"/>
          </p:cNvCxnSpPr>
          <p:nvPr/>
        </p:nvCxnSpPr>
        <p:spPr>
          <a:xfrm flipH="1">
            <a:off x="1471613" y="7939088"/>
            <a:ext cx="2178843" cy="190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71475" y="7736680"/>
            <a:ext cx="1214438" cy="40481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 Box 98"/>
          <p:cNvSpPr txBox="1">
            <a:spLocks noChangeArrowheads="1"/>
          </p:cNvSpPr>
          <p:nvPr/>
        </p:nvSpPr>
        <p:spPr bwMode="auto">
          <a:xfrm>
            <a:off x="9361896" y="2247007"/>
            <a:ext cx="2617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瑞芳站 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9914828" y="2801005"/>
            <a:ext cx="17234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礁溪站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43375" y="549498"/>
            <a:ext cx="92868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843713" y="549498"/>
            <a:ext cx="1000125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3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4" grpId="0" animBg="1"/>
      <p:bldP spid="17" grpId="0" animBg="1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7300"/>
            <a:ext cx="9564784" cy="758482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1187113" y="845041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52014" y="549498"/>
            <a:ext cx="1023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的火車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，起始站是哪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？沿途停靠哪幾站？終點站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是哪裡？</a:t>
            </a:r>
          </a:p>
        </p:txBody>
      </p:sp>
      <p:cxnSp>
        <p:nvCxnSpPr>
          <p:cNvPr id="5" name="直線單箭頭接點 4"/>
          <p:cNvCxnSpPr/>
          <p:nvPr/>
        </p:nvCxnSpPr>
        <p:spPr>
          <a:xfrm>
            <a:off x="1171575" y="1814513"/>
            <a:ext cx="942975" cy="18573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2114550" y="1814513"/>
            <a:ext cx="482552" cy="36831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80727" y="1503605"/>
            <a:ext cx="619611" cy="7140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85763" y="2543175"/>
            <a:ext cx="1100137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85764" y="2926556"/>
            <a:ext cx="1127984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71475" y="3655220"/>
            <a:ext cx="1157287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85764" y="5015185"/>
            <a:ext cx="1142998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65561" y="3984402"/>
            <a:ext cx="1163199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9527764" y="2577332"/>
            <a:ext cx="21177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樹林站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527764" y="3285134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板橋站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9527764" y="3975147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9527764" y="4618215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松山站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567185" y="5273409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南港站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652436" y="8001000"/>
            <a:ext cx="2367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續下頁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380242" y="1890718"/>
            <a:ext cx="238336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 靠 站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2080727" y="2581961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2046020" y="2965342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2063314" y="3650785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2089433" y="4003795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右箭號 60"/>
          <p:cNvSpPr/>
          <p:nvPr/>
        </p:nvSpPr>
        <p:spPr>
          <a:xfrm rot="10800000">
            <a:off x="1524242" y="5141660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向右箭號 62"/>
          <p:cNvSpPr/>
          <p:nvPr/>
        </p:nvSpPr>
        <p:spPr>
          <a:xfrm rot="10800000">
            <a:off x="1534676" y="3701358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向右箭號 63"/>
          <p:cNvSpPr/>
          <p:nvPr/>
        </p:nvSpPr>
        <p:spPr>
          <a:xfrm rot="10800000">
            <a:off x="1543383" y="3027170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向右箭號 64"/>
          <p:cNvSpPr/>
          <p:nvPr/>
        </p:nvSpPr>
        <p:spPr>
          <a:xfrm rot="10800000">
            <a:off x="1524242" y="2666131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2052880" y="5072619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2058230" y="4348631"/>
            <a:ext cx="619611" cy="318402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向右箭號 67"/>
          <p:cNvSpPr/>
          <p:nvPr/>
        </p:nvSpPr>
        <p:spPr>
          <a:xfrm rot="10800000">
            <a:off x="1485900" y="4095907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向右箭號 68"/>
          <p:cNvSpPr/>
          <p:nvPr/>
        </p:nvSpPr>
        <p:spPr>
          <a:xfrm rot="10800000">
            <a:off x="1506653" y="4449474"/>
            <a:ext cx="528638" cy="16193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365559" y="4322197"/>
            <a:ext cx="1142998" cy="357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9567185" y="5942781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七堵站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485900" y="549498"/>
            <a:ext cx="1179731" cy="487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7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34" grpId="0"/>
      <p:bldP spid="35" grpId="0"/>
      <p:bldP spid="36" grpId="0"/>
      <p:bldP spid="37" grpId="0"/>
      <p:bldP spid="40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75" y="5648762"/>
            <a:ext cx="6483901" cy="16787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6" y="4451296"/>
            <a:ext cx="6487507" cy="20368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6" y="1483905"/>
            <a:ext cx="6496050" cy="3299871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2466823" y="5750726"/>
            <a:ext cx="962511" cy="561289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655018" y="6791839"/>
            <a:ext cx="707808" cy="561289"/>
          </a:xfrm>
          <a:prstGeom prst="ellipse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0800000">
            <a:off x="2123256" y="6911723"/>
            <a:ext cx="586121" cy="2869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0800000">
            <a:off x="2068897" y="5933421"/>
            <a:ext cx="586121" cy="2869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45575" y="5698657"/>
            <a:ext cx="1268964" cy="66902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33426" y="6791971"/>
            <a:ext cx="1281113" cy="5442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443632" y="1523130"/>
            <a:ext cx="222144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 靠 站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51690" y="2134773"/>
            <a:ext cx="23175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樹林站</a:t>
            </a:r>
            <a:endParaRPr lang="en-US" altLang="zh-TW" sz="3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板橋站</a:t>
            </a:r>
            <a:endParaRPr lang="en-US" altLang="zh-TW" sz="3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臺北站</a:t>
            </a:r>
            <a:endParaRPr lang="en-US" altLang="zh-TW" sz="3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松山站</a:t>
            </a:r>
            <a:endParaRPr lang="en-US" altLang="zh-TW" sz="3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南港站</a:t>
            </a:r>
            <a:endParaRPr lang="en-US" altLang="zh-TW" sz="35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七堵站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60233" y="5346255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新城站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560233" y="5876803"/>
            <a:ext cx="21964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花蓮站</a:t>
            </a:r>
            <a:endParaRPr lang="zh-TW" altLang="en-US" sz="3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47582" y="569023"/>
            <a:ext cx="1023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的火車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，起始站是哪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？沿途停靠哪幾站？終點站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是哪裡？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14350" y="7530487"/>
            <a:ext cx="11577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A:①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樹林站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板橋站、臺北站、松山站、南港站、七堵站、新城站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花蓮站</a:t>
            </a:r>
            <a:endParaRPr lang="zh-TW" altLang="en-US" sz="2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767646" y="1820406"/>
            <a:ext cx="480521" cy="4451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485900" y="549498"/>
            <a:ext cx="1179731" cy="487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9299219" y="2219466"/>
            <a:ext cx="18834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←(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起始站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299219" y="5977197"/>
            <a:ext cx="18834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←(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終點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8966379" y="2974144"/>
            <a:ext cx="941731" cy="904980"/>
          </a:xfrm>
          <a:prstGeom prst="arc">
            <a:avLst>
              <a:gd name="adj1" fmla="val 16200000"/>
              <a:gd name="adj2" fmla="val 215905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9533375" y="3481031"/>
            <a:ext cx="569387" cy="1911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  靠  站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弧形 29"/>
          <p:cNvSpPr/>
          <p:nvPr/>
        </p:nvSpPr>
        <p:spPr>
          <a:xfrm rot="4950259">
            <a:off x="8907754" y="4772971"/>
            <a:ext cx="941731" cy="904980"/>
          </a:xfrm>
          <a:prstGeom prst="arc">
            <a:avLst>
              <a:gd name="adj1" fmla="val 16200000"/>
              <a:gd name="adj2" fmla="val 2159059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98371"/>
            <a:ext cx="9386888" cy="744375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1509898" y="8433222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52014" y="549498"/>
            <a:ext cx="10377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從板橋站到宜蘭站，搭乘哪些車次的自強號，可以在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時以前到達？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394801" y="2971799"/>
            <a:ext cx="1262549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4801" y="8193933"/>
            <a:ext cx="1262549" cy="478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00238" y="549498"/>
            <a:ext cx="757237" cy="550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95164" y="549498"/>
            <a:ext cx="805349" cy="550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2" idx="6"/>
          </p:cNvCxnSpPr>
          <p:nvPr/>
        </p:nvCxnSpPr>
        <p:spPr>
          <a:xfrm flipV="1">
            <a:off x="1657350" y="3200400"/>
            <a:ext cx="7672388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22" idx="4"/>
          </p:cNvCxnSpPr>
          <p:nvPr/>
        </p:nvCxnSpPr>
        <p:spPr>
          <a:xfrm flipH="1">
            <a:off x="2976319" y="2352477"/>
            <a:ext cx="1" cy="59933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243763" y="549498"/>
            <a:ext cx="1228725" cy="550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2657475" y="1643062"/>
            <a:ext cx="637689" cy="70941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728308" y="1657350"/>
            <a:ext cx="637689" cy="69417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813915" y="1657351"/>
            <a:ext cx="637689" cy="61461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360436" y="1637753"/>
            <a:ext cx="637689" cy="71377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3" idx="4"/>
          </p:cNvCxnSpPr>
          <p:nvPr/>
        </p:nvCxnSpPr>
        <p:spPr>
          <a:xfrm>
            <a:off x="4047153" y="2351527"/>
            <a:ext cx="4518" cy="5876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5100638" y="2291563"/>
            <a:ext cx="36640" cy="59575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700713" y="2351526"/>
            <a:ext cx="41890" cy="58965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9701213" y="549498"/>
            <a:ext cx="1471612" cy="5506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5588552" y="8257865"/>
            <a:ext cx="308102" cy="39844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4988720" y="8234001"/>
            <a:ext cx="308102" cy="39844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2822268" y="8298213"/>
            <a:ext cx="308102" cy="39844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917887" y="8257865"/>
            <a:ext cx="308102" cy="39844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9541426" y="1398371"/>
            <a:ext cx="2107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TW" sz="30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A:272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212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418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170</a:t>
            </a:r>
            <a:endParaRPr lang="zh-TW" altLang="en-US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8" name="直線接點 47"/>
          <p:cNvCxnSpPr>
            <a:stCxn id="6" idx="6"/>
          </p:cNvCxnSpPr>
          <p:nvPr/>
        </p:nvCxnSpPr>
        <p:spPr>
          <a:xfrm flipV="1">
            <a:off x="1657350" y="8433222"/>
            <a:ext cx="78840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8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85862"/>
            <a:ext cx="9144000" cy="758482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52014" y="478061"/>
            <a:ext cx="102350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⑤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林叔叔星期六從家裡出發，到松山站需要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分鐘，他最晚應該什麼時刻出門，才能搭上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222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車次的火車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7843838" y="1757363"/>
            <a:ext cx="650081" cy="38067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86200" y="932031"/>
            <a:ext cx="1153367" cy="4539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8136731" y="2256959"/>
            <a:ext cx="0" cy="65137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257175" y="3843338"/>
            <a:ext cx="1400175" cy="5000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72113" y="478061"/>
            <a:ext cx="1000125" cy="5649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1657350" y="4029075"/>
            <a:ext cx="7458075" cy="642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843838" y="3843338"/>
            <a:ext cx="650081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601200" y="2500313"/>
            <a:ext cx="2243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</a:t>
            </a:r>
            <a:r>
              <a:rPr lang="zh-TW" altLang="en-US" dirty="0" smtClean="0"/>
              <a:t> 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    分</a:t>
            </a:r>
            <a:endParaRPr lang="en-US" altLang="zh-TW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</a:p>
          <a:p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endParaRPr lang="zh-TW" altLang="en-US" sz="2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565481" y="3746808"/>
            <a:ext cx="1807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9905999" y="3790548"/>
            <a:ext cx="609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858498" y="3790548"/>
            <a:ext cx="557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9736931" y="4501222"/>
            <a:ext cx="1971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A:11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TW" altLang="en-US" sz="2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6836" y="560670"/>
            <a:ext cx="1039895" cy="371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096836" y="932031"/>
            <a:ext cx="1637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-35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128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6408" y="562996"/>
            <a:ext cx="11078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★下面是台灣高鐵標準車廂對號座的全票票價表，看表回答問題：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47578" y="2012283"/>
            <a:ext cx="4347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Bef>
                <a:spcPts val="1200"/>
              </a:spcBef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①從臺北 站到臺南 站的票價是幾元？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6" y="2101879"/>
            <a:ext cx="7249611" cy="40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483643" y="4323347"/>
            <a:ext cx="43474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從桃園 站到嘉義 站的票價是幾元？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66093" y="2057082"/>
            <a:ext cx="850231" cy="463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906220" y="2057079"/>
            <a:ext cx="850231" cy="5078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2596" y="2229853"/>
            <a:ext cx="666815" cy="481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723114" y="5060414"/>
            <a:ext cx="747244" cy="474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962526" y="2711116"/>
            <a:ext cx="0" cy="2349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3" idx="1"/>
          </p:cNvCxnSpPr>
          <p:nvPr/>
        </p:nvCxnSpPr>
        <p:spPr>
          <a:xfrm flipH="1">
            <a:off x="1155032" y="5297470"/>
            <a:ext cx="3568082" cy="877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498726" y="5060414"/>
            <a:ext cx="929021" cy="474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8203369" y="3398647"/>
            <a:ext cx="3004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1350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 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8219410" y="5638617"/>
            <a:ext cx="3004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920</a:t>
            </a:r>
            <a:r>
              <a:rPr lang="zh-TW" altLang="en-US" sz="3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 </a:t>
            </a:r>
            <a:endParaRPr lang="zh-TW" altLang="en-US" sz="3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53284" y="4391229"/>
            <a:ext cx="850231" cy="463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0090631" y="4414422"/>
            <a:ext cx="850231" cy="463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1992589" y="3167131"/>
            <a:ext cx="718527" cy="463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004587" y="4622745"/>
            <a:ext cx="718527" cy="463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>
            <a:stCxn id="33" idx="2"/>
          </p:cNvCxnSpPr>
          <p:nvPr/>
        </p:nvCxnSpPr>
        <p:spPr>
          <a:xfrm flipH="1">
            <a:off x="2351852" y="3630163"/>
            <a:ext cx="1" cy="1065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2467514" y="4854261"/>
            <a:ext cx="13987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1992589" y="4622745"/>
            <a:ext cx="718527" cy="43766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26" grpId="0" animBg="1"/>
      <p:bldP spid="27" grpId="0"/>
      <p:bldP spid="28" grpId="0"/>
      <p:bldP spid="29" grpId="0" animBg="1"/>
      <p:bldP spid="30" grpId="0" animBg="1"/>
      <p:bldP spid="33" grpId="0" animBg="1"/>
      <p:bldP spid="34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128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6408" y="562996"/>
            <a:ext cx="11078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★下面是台灣高鐵標準車廂對號座的全票票價表，看表回答問題：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896901" y="1509415"/>
            <a:ext cx="5724144" cy="159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150" indent="-438150" algn="just">
              <a:lnSpc>
                <a:spcPts val="4000"/>
              </a:lnSpc>
              <a:spcBef>
                <a:spcPts val="12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從臺北站到 新竹站 的票價比從臺北站到 臺南站 的票價少多少元？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6" y="2101879"/>
            <a:ext cx="7249611" cy="40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32596" y="2229853"/>
            <a:ext cx="666815" cy="481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7942915" y="6749202"/>
            <a:ext cx="3004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1060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 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2597" y="1505084"/>
            <a:ext cx="1695628" cy="11738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12" idx="2"/>
          </p:cNvCxnSpPr>
          <p:nvPr/>
        </p:nvCxnSpPr>
        <p:spPr>
          <a:xfrm flipH="1">
            <a:off x="966003" y="2711116"/>
            <a:ext cx="1" cy="3481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503920" y="1509415"/>
            <a:ext cx="1335024" cy="5924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634639" y="3621024"/>
            <a:ext cx="785217" cy="5120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4" idx="1"/>
          </p:cNvCxnSpPr>
          <p:nvPr/>
        </p:nvCxnSpPr>
        <p:spPr>
          <a:xfrm flipH="1" flipV="1">
            <a:off x="1299411" y="3858768"/>
            <a:ext cx="1335228" cy="182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498726" y="3606762"/>
            <a:ext cx="929021" cy="47411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503920" y="2101879"/>
            <a:ext cx="1335024" cy="6092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718304" y="5047488"/>
            <a:ext cx="631466" cy="49377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>
            <a:stCxn id="22" idx="1"/>
          </p:cNvCxnSpPr>
          <p:nvPr/>
        </p:nvCxnSpPr>
        <p:spPr>
          <a:xfrm flipH="1">
            <a:off x="1299411" y="5294376"/>
            <a:ext cx="3418893" cy="914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498726" y="5047488"/>
            <a:ext cx="929021" cy="4741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470325" y="3212942"/>
            <a:ext cx="29297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 smtClean="0">
                <a:solidFill>
                  <a:srgbClr val="FF0000"/>
                </a:solidFill>
                <a:ea typeface="超研澤特毛楷" pitchFamily="1" charset="-120"/>
              </a:rPr>
              <a:t>1350-290</a:t>
            </a:r>
            <a:r>
              <a:rPr lang="zh-TW" altLang="en-US" sz="4000" dirty="0" smtClean="0">
                <a:solidFill>
                  <a:srgbClr val="FF0000"/>
                </a:solidFill>
                <a:ea typeface="超研澤特毛楷" pitchFamily="1" charset="-120"/>
              </a:rPr>
              <a:t>＝</a:t>
            </a:r>
            <a:endParaRPr lang="en-US" altLang="zh-TW" sz="40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942915" y="4095774"/>
            <a:ext cx="2661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1350</a:t>
            </a: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- 290</a:t>
            </a: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8300735" y="5340096"/>
            <a:ext cx="1741394" cy="198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149368" y="3217273"/>
            <a:ext cx="145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1060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20320" y="6608667"/>
            <a:ext cx="5882815" cy="585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台北站到新竹站的票價是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5484" y="7193883"/>
            <a:ext cx="5887652" cy="585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台北站到臺南站的票價是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1350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668853" y="5340096"/>
            <a:ext cx="122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1060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4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4" grpId="0" animBg="1"/>
      <p:bldP spid="11" grpId="0" animBg="1"/>
      <p:bldP spid="14" grpId="0" animBg="1"/>
      <p:bldP spid="31" grpId="0" animBg="1"/>
      <p:bldP spid="21" grpId="0" animBg="1"/>
      <p:bldP spid="22" grpId="0" animBg="1"/>
      <p:bldP spid="26" grpId="0" animBg="1"/>
      <p:bldP spid="38" grpId="0"/>
      <p:bldP spid="40" grpId="0"/>
      <p:bldP spid="43" grpId="0" animBg="1"/>
      <p:bldP spid="44" grpId="0"/>
      <p:bldP spid="35" grpId="0" animBg="1"/>
      <p:bldP spid="46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128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6408" y="562996"/>
            <a:ext cx="11078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★下面是台灣高鐵標準車廂對號座的全票票價表，看表回答問題：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47834" y="2659560"/>
            <a:ext cx="572414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lnSpc>
                <a:spcPts val="4000"/>
              </a:lnSpc>
              <a:spcBef>
                <a:spcPts val="12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④張阿姨在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嘉義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站買了一張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元的票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張阿姨要搭到哪一站？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6" y="2101879"/>
            <a:ext cx="7249611" cy="40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7957905" y="4376178"/>
            <a:ext cx="3004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板橋站  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73844" y="2625776"/>
            <a:ext cx="898134" cy="592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43584" y="4626864"/>
            <a:ext cx="768096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536792" y="2659560"/>
            <a:ext cx="945053" cy="6016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86785" y="4626864"/>
            <a:ext cx="804672" cy="457200"/>
          </a:xfrm>
          <a:prstGeom prst="rect">
            <a:avLst/>
          </a:prstGeom>
          <a:noFill/>
          <a:ln w="76200">
            <a:solidFill>
              <a:srgbClr val="29F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10" idx="1"/>
          </p:cNvCxnSpPr>
          <p:nvPr/>
        </p:nvCxnSpPr>
        <p:spPr>
          <a:xfrm flipH="1" flipV="1">
            <a:off x="237744" y="4846320"/>
            <a:ext cx="3749041" cy="9144"/>
          </a:xfrm>
          <a:prstGeom prst="line">
            <a:avLst/>
          </a:prstGeom>
          <a:ln w="76200">
            <a:solidFill>
              <a:srgbClr val="29F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7" idx="0"/>
            <a:endCxn id="20" idx="4"/>
          </p:cNvCxnSpPr>
          <p:nvPr/>
        </p:nvCxnSpPr>
        <p:spPr>
          <a:xfrm flipV="1">
            <a:off x="1627632" y="3218688"/>
            <a:ext cx="0" cy="14081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1243584" y="2627670"/>
            <a:ext cx="768096" cy="5910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1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 animBg="1"/>
      <p:bldP spid="7" grpId="0" animBg="1"/>
      <p:bldP spid="8" grpId="0" animBg="1"/>
      <p:bldP spid="10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ChangeArrowheads="1"/>
          </p:cNvSpPr>
          <p:nvPr/>
        </p:nvSpPr>
        <p:spPr>
          <a:xfrm>
            <a:off x="471292" y="814546"/>
            <a:ext cx="11280671" cy="1102026"/>
          </a:xfrm>
          <a:prstGeom prst="rect">
            <a:avLst/>
          </a:prstGeom>
          <a:noFill/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19994" tIns="59997" rIns="119994" bIns="59997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zh-TW" sz="6299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綜    合</a:t>
            </a:r>
          </a:p>
        </p:txBody>
      </p:sp>
      <p:sp>
        <p:nvSpPr>
          <p:cNvPr id="3" name="內容版面配置區 3"/>
          <p:cNvSpPr>
            <a:spLocks noGrp="1" noChangeArrowheads="1"/>
          </p:cNvSpPr>
          <p:nvPr/>
        </p:nvSpPr>
        <p:spPr bwMode="auto">
          <a:xfrm>
            <a:off x="1080680" y="2053595"/>
            <a:ext cx="10552177" cy="62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4975" indent="-434975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11779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6351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9780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4352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8924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33496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8068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42640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TW" altLang="en-US" sz="3937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★生活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影片觀賞</a:t>
            </a:r>
            <a:endParaRPr lang="en-US" altLang="zh-TW" sz="3937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1.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點選簡報的</a:t>
            </a: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功能即可直接觀賞</a:t>
            </a:r>
            <a:r>
              <a:rPr lang="zh-TW" altLang="en-US" sz="3937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。</a:t>
            </a:r>
            <a:endParaRPr lang="en-US" altLang="zh-TW" sz="3937" dirty="0" smtClean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【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點選「投影片放映」→「從目前投影片開始」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】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TW" altLang="en-US" sz="3937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937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937" dirty="0" smtClean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937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</a:t>
            </a: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.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</a:t>
            </a: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937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功能，將滑鼠移至網址點一下，便可連結觀看。</a:t>
            </a:r>
            <a:endParaRPr lang="zh-TW" altLang="en-US" sz="3937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TW" altLang="en-US" sz="3937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pic>
        <p:nvPicPr>
          <p:cNvPr id="4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0" y="4167136"/>
            <a:ext cx="10069541" cy="22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橢圓 8"/>
          <p:cNvSpPr>
            <a:spLocks noChangeArrowheads="1"/>
          </p:cNvSpPr>
          <p:nvPr/>
        </p:nvSpPr>
        <p:spPr bwMode="auto">
          <a:xfrm>
            <a:off x="1443614" y="4822212"/>
            <a:ext cx="720796" cy="1283267"/>
          </a:xfrm>
          <a:prstGeom prst="ellipse">
            <a:avLst/>
          </a:prstGeom>
          <a:noFill/>
          <a:ln w="76200" cap="rnd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 sz="2362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6" name="橢圓 8"/>
          <p:cNvSpPr>
            <a:spLocks noChangeArrowheads="1"/>
          </p:cNvSpPr>
          <p:nvPr/>
        </p:nvSpPr>
        <p:spPr bwMode="auto">
          <a:xfrm>
            <a:off x="4668857" y="4271847"/>
            <a:ext cx="1204105" cy="785376"/>
          </a:xfrm>
          <a:prstGeom prst="ellipse">
            <a:avLst/>
          </a:prstGeom>
          <a:noFill/>
          <a:ln w="762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 sz="2362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4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 smtClean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128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6408" y="562996"/>
            <a:ext cx="11078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★下面是台灣高鐵標準車廂對號座的全票票價表，看表回答問題：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896901" y="1509415"/>
            <a:ext cx="572414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150" indent="-438150" algn="just">
              <a:lnSpc>
                <a:spcPts val="4000"/>
              </a:lnSpc>
              <a:spcBef>
                <a:spcPts val="1200"/>
              </a:spcBef>
            </a:pP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⑤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陳伯伯買了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張左營站到臺中站的票</a:t>
            </a:r>
            <a:r>
              <a:rPr lang="zh-TW" altLang="en-US" sz="3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共要付幾元？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6" y="2101879"/>
            <a:ext cx="7249611" cy="40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8134301" y="6192615"/>
            <a:ext cx="3004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3160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 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519525" y="2911323"/>
            <a:ext cx="2548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dirty="0" smtClean="0">
                <a:solidFill>
                  <a:srgbClr val="FF0000"/>
                </a:solidFill>
                <a:ea typeface="超研澤特毛楷" pitchFamily="1" charset="-120"/>
              </a:rPr>
              <a:t>790</a:t>
            </a:r>
            <a:r>
              <a:rPr lang="zh-TW" altLang="en-US" sz="4000" dirty="0" smtClean="0">
                <a:solidFill>
                  <a:srgbClr val="FF0000"/>
                </a:solidFill>
                <a:ea typeface="超研澤特毛楷" pitchFamily="1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ea typeface="超研澤特毛楷" pitchFamily="1" charset="-120"/>
              </a:rPr>
              <a:t>×</a:t>
            </a:r>
            <a:r>
              <a:rPr lang="zh-TW" altLang="en-US" sz="4000" dirty="0" smtClean="0">
                <a:solidFill>
                  <a:srgbClr val="FF0000"/>
                </a:solidFill>
                <a:ea typeface="超研澤特毛楷" pitchFamily="1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ea typeface="超研澤特毛楷" pitchFamily="1" charset="-120"/>
              </a:rPr>
              <a:t>4</a:t>
            </a:r>
            <a:r>
              <a:rPr lang="zh-TW" altLang="en-US" sz="4000" dirty="0" smtClean="0">
                <a:solidFill>
                  <a:srgbClr val="FF0000"/>
                </a:solidFill>
                <a:ea typeface="超研澤特毛楷" pitchFamily="1" charset="-120"/>
              </a:rPr>
              <a:t>＝ </a:t>
            </a:r>
            <a:endParaRPr lang="en-US" altLang="zh-TW" sz="40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783412" y="3780247"/>
            <a:ext cx="2661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790</a:t>
            </a: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solidFill>
                  <a:srgbClr val="FF0000"/>
                </a:solidFill>
                <a:ea typeface="超研澤特毛楷" pitchFamily="1" charset="-120"/>
              </a:rPr>
              <a:t>×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8134301" y="5065775"/>
            <a:ext cx="1933568" cy="37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803645" y="2915028"/>
            <a:ext cx="145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3160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7041" y="6805746"/>
            <a:ext cx="6341583" cy="585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找出左營站到台中站的票價是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790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14069" y="1497301"/>
            <a:ext cx="762728" cy="592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49770" y="5451713"/>
            <a:ext cx="805928" cy="5830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stCxn id="5" idx="1"/>
          </p:cNvCxnSpPr>
          <p:nvPr/>
        </p:nvCxnSpPr>
        <p:spPr>
          <a:xfrm flipH="1" flipV="1">
            <a:off x="498726" y="5743239"/>
            <a:ext cx="4851044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771632" y="1518524"/>
            <a:ext cx="849413" cy="5712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310128" y="4095774"/>
            <a:ext cx="842525" cy="549378"/>
          </a:xfrm>
          <a:prstGeom prst="rect">
            <a:avLst/>
          </a:prstGeom>
          <a:noFill/>
          <a:ln w="76200">
            <a:solidFill>
              <a:srgbClr val="29F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12" idx="2"/>
          </p:cNvCxnSpPr>
          <p:nvPr/>
        </p:nvCxnSpPr>
        <p:spPr>
          <a:xfrm>
            <a:off x="3731391" y="4645152"/>
            <a:ext cx="17649" cy="1547463"/>
          </a:xfrm>
          <a:prstGeom prst="line">
            <a:avLst/>
          </a:prstGeom>
          <a:ln w="76200">
            <a:solidFill>
              <a:srgbClr val="29F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310128" y="5451713"/>
            <a:ext cx="842525" cy="58305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8582435" y="5035353"/>
            <a:ext cx="133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3160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9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40" grpId="0"/>
      <p:bldP spid="43" grpId="0" animBg="1"/>
      <p:bldP spid="44" grpId="0"/>
      <p:bldP spid="35" grpId="0" animBg="1"/>
      <p:bldP spid="4" grpId="0" animBg="1"/>
      <p:bldP spid="5" grpId="0" animBg="1"/>
      <p:bldP spid="11" grpId="0" animBg="1"/>
      <p:bldP spid="12" grpId="0" animBg="1"/>
      <p:bldP spid="15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75054" y="1882004"/>
            <a:ext cx="6226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err="1" smtClean="0">
                <a:hlinkClick r:id="rId2"/>
              </a:rPr>
              <a:t>www.youtube.com</a:t>
            </a:r>
            <a:r>
              <a:rPr lang="en-US" altLang="zh-TW" sz="4000" dirty="0" smtClean="0">
                <a:hlinkClick r:id="rId2"/>
              </a:rPr>
              <a:t>/</a:t>
            </a:r>
            <a:r>
              <a:rPr lang="en-US" altLang="zh-TW" sz="4000" dirty="0" err="1" smtClean="0">
                <a:hlinkClick r:id="rId2"/>
              </a:rPr>
              <a:t>watch?v</a:t>
            </a:r>
            <a:r>
              <a:rPr lang="en-US" altLang="zh-TW" sz="4000" dirty="0" smtClean="0">
                <a:hlinkClick r:id="rId2"/>
              </a:rPr>
              <a:t>=</a:t>
            </a:r>
            <a:r>
              <a:rPr lang="en-US" altLang="zh-TW" sz="4000" dirty="0" err="1" smtClean="0">
                <a:hlinkClick r:id="rId2"/>
              </a:rPr>
              <a:t>N8jeTuHX9</a:t>
            </a:r>
            <a:r>
              <a:rPr lang="en-US" altLang="zh-TW" sz="4000" dirty="0" smtClean="0">
                <a:hlinkClick r:id="rId2"/>
              </a:rPr>
              <a:t>-U</a:t>
            </a:r>
            <a:endParaRPr lang="zh-TW" altLang="en-US" sz="4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19" y="4059936"/>
            <a:ext cx="6473047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9112" y="892278"/>
            <a:ext cx="100251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altLang="zh-TW" sz="10000" b="0" dirty="0" smtClean="0">
                <a:effectLst/>
                <a:latin typeface="華康談楷體W5" panose="03000509000000000000" pitchFamily="65" charset="-120"/>
                <a:ea typeface="華康談楷體W5" panose="03000509000000000000" pitchFamily="65" charset="-120"/>
              </a:rPr>
              <a:t>《</a:t>
            </a:r>
            <a:r>
              <a:rPr lang="zh-TW" altLang="en-US" sz="10000" b="0" dirty="0" smtClean="0">
                <a:effectLst/>
                <a:latin typeface="華康談楷體W5" panose="03000509000000000000" pitchFamily="65" charset="-120"/>
                <a:ea typeface="華康談楷體W5" panose="03000509000000000000" pitchFamily="65" charset="-120"/>
              </a:rPr>
              <a:t>看不到的病菌</a:t>
            </a:r>
            <a:r>
              <a:rPr lang="en-US" altLang="zh-TW" sz="10000" b="0" dirty="0" smtClean="0">
                <a:effectLst/>
                <a:latin typeface="華康談楷體W5" panose="03000509000000000000" pitchFamily="65" charset="-120"/>
                <a:ea typeface="華康談楷體W5" panose="03000509000000000000" pitchFamily="65" charset="-120"/>
              </a:rPr>
              <a:t>》</a:t>
            </a:r>
            <a:endParaRPr lang="zh-TW" altLang="en-US" sz="10000" b="0" dirty="0">
              <a:effectLst/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9112" y="3154362"/>
            <a:ext cx="36294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dirty="0" smtClean="0">
                <a:hlinkClick r:id="rId2"/>
              </a:rPr>
              <a:t>https://</a:t>
            </a:r>
            <a:r>
              <a:rPr lang="en-US" altLang="zh-TW" sz="3500" dirty="0" err="1" smtClean="0">
                <a:hlinkClick r:id="rId2"/>
              </a:rPr>
              <a:t>www.youtube.com</a:t>
            </a:r>
            <a:r>
              <a:rPr lang="en-US" altLang="zh-TW" sz="3500" dirty="0" smtClean="0">
                <a:hlinkClick r:id="rId2"/>
              </a:rPr>
              <a:t>/</a:t>
            </a:r>
            <a:r>
              <a:rPr lang="en-US" altLang="zh-TW" sz="3500" dirty="0" err="1" smtClean="0">
                <a:hlinkClick r:id="rId2"/>
              </a:rPr>
              <a:t>watch?v</a:t>
            </a:r>
            <a:r>
              <a:rPr lang="en-US" altLang="zh-TW" sz="3500" dirty="0" smtClean="0">
                <a:hlinkClick r:id="rId2"/>
              </a:rPr>
              <a:t>=</a:t>
            </a:r>
            <a:r>
              <a:rPr lang="en-US" altLang="zh-TW" sz="3500" dirty="0" err="1" smtClean="0">
                <a:hlinkClick r:id="rId2"/>
              </a:rPr>
              <a:t>dbUlfCeC7bA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9" y="3154362"/>
            <a:ext cx="6267449" cy="39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1"/>
          <p:cNvSpPr txBox="1">
            <a:spLocks noGrp="1" noChangeArrowheads="1"/>
          </p:cNvSpPr>
          <p:nvPr/>
        </p:nvSpPr>
        <p:spPr bwMode="auto">
          <a:xfrm>
            <a:off x="9483326" y="7832931"/>
            <a:ext cx="2099892" cy="3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D559F69-D48A-4BC7-9F40-61463C27AC31}" type="datetime1">
              <a:rPr lang="zh-CN" altLang="en-US" sz="1312">
                <a:latin typeface="Garamond" panose="02020404030301010803" pitchFamily="18" charset="0"/>
              </a:rPr>
              <a:pPr algn="r" eaLnBrk="1" hangingPunct="1"/>
              <a:t>2021/6/2</a:t>
            </a:fld>
            <a:endParaRPr lang="zh-TW" altLang="en-US" sz="2362">
              <a:latin typeface="Garamond" panose="02020404030301010803" pitchFamily="18" charset="0"/>
            </a:endParaRPr>
          </a:p>
        </p:txBody>
      </p:sp>
      <p:sp>
        <p:nvSpPr>
          <p:cNvPr id="19459" name="文字方塊 1"/>
          <p:cNvSpPr>
            <a:spLocks noChangeArrowheads="1"/>
          </p:cNvSpPr>
          <p:nvPr/>
        </p:nvSpPr>
        <p:spPr bwMode="auto">
          <a:xfrm>
            <a:off x="903702" y="3007713"/>
            <a:ext cx="10876524" cy="433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16025" indent="-121602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★今日學習內容</a:t>
            </a:r>
            <a:r>
              <a:rPr lang="en-US" altLang="zh-TW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 數學</a:t>
            </a:r>
            <a:r>
              <a:rPr lang="en-US" altLang="zh-TW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126</a:t>
            </a:r>
            <a:r>
              <a:rPr lang="zh-TW" altLang="en-US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~1</a:t>
            </a:r>
            <a:r>
              <a:rPr lang="en-US" altLang="zh-TW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28</a:t>
            </a:r>
            <a:r>
              <a:rPr lang="zh-TW" altLang="en-US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頁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393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7874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★準備:數學課本、直尺</a:t>
            </a:r>
          </a:p>
        </p:txBody>
      </p:sp>
      <p:sp>
        <p:nvSpPr>
          <p:cNvPr id="4" name="矩形 3"/>
          <p:cNvSpPr/>
          <p:nvPr/>
        </p:nvSpPr>
        <p:spPr>
          <a:xfrm>
            <a:off x="2083480" y="723844"/>
            <a:ext cx="7399847" cy="2111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1312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數   學</a:t>
            </a:r>
          </a:p>
        </p:txBody>
      </p:sp>
    </p:spTree>
    <p:extLst>
      <p:ext uri="{BB962C8B-B14F-4D97-AF65-F5344CB8AC3E}">
        <p14:creationId xmlns:p14="http://schemas.microsoft.com/office/powerpoint/2010/main" val="1319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2"/>
          <p:cNvSpPr>
            <a:spLocks noChangeArrowheads="1"/>
          </p:cNvSpPr>
          <p:nvPr/>
        </p:nvSpPr>
        <p:spPr bwMode="auto">
          <a:xfrm>
            <a:off x="944658" y="6822913"/>
            <a:ext cx="2220719" cy="9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4593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7584397" y="6845927"/>
            <a:ext cx="2220719" cy="9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593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499896" y="8465202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" y="577516"/>
            <a:ext cx="11181348" cy="78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-663792" y="2713881"/>
            <a:ext cx="13535626" cy="15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TW" altLang="en-US" sz="12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交叉對應表格</a:t>
            </a:r>
          </a:p>
        </p:txBody>
      </p:sp>
    </p:spTree>
    <p:extLst>
      <p:ext uri="{BB962C8B-B14F-4D97-AF65-F5344CB8AC3E}">
        <p14:creationId xmlns:p14="http://schemas.microsoft.com/office/powerpoint/2010/main" val="802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30338" y="2092326"/>
            <a:ext cx="895985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5000" dirty="0" smtClean="0">
                <a:solidFill>
                  <a:srgbClr val="0070C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交叉對應表格</a:t>
            </a:r>
            <a:r>
              <a:rPr lang="en-US" altLang="zh-TW" sz="5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5000" dirty="0" smtClean="0">
                <a:solidFill>
                  <a:srgbClr val="0070C0"/>
                </a:solidFill>
                <a:ea typeface="金梅浪漫體" panose="02010609000101010101" pitchFamily="49" charset="-120"/>
              </a:rPr>
              <a:t>教學</a:t>
            </a:r>
            <a:r>
              <a:rPr lang="zh-TW" altLang="en-US" sz="5000" dirty="0">
                <a:solidFill>
                  <a:srgbClr val="0070C0"/>
                </a:solidFill>
                <a:ea typeface="金梅浪漫體" panose="02010609000101010101" pitchFamily="49" charset="-120"/>
              </a:rPr>
              <a:t>影音檔</a:t>
            </a:r>
          </a:p>
        </p:txBody>
      </p:sp>
      <p:sp>
        <p:nvSpPr>
          <p:cNvPr id="2" name="矩形 1"/>
          <p:cNvSpPr/>
          <p:nvPr/>
        </p:nvSpPr>
        <p:spPr>
          <a:xfrm>
            <a:off x="2389283" y="4214296"/>
            <a:ext cx="6700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dirty="0">
                <a:hlinkClick r:id="rId2"/>
              </a:rPr>
              <a:t>https://</a:t>
            </a:r>
            <a:r>
              <a:rPr lang="en-US" altLang="zh-TW" sz="3500" dirty="0" err="1">
                <a:hlinkClick r:id="rId2"/>
              </a:rPr>
              <a:t>www.youtube.com</a:t>
            </a:r>
            <a:r>
              <a:rPr lang="en-US" altLang="zh-TW" sz="3500" dirty="0">
                <a:hlinkClick r:id="rId2"/>
              </a:rPr>
              <a:t>/</a:t>
            </a:r>
            <a:r>
              <a:rPr lang="en-US" altLang="zh-TW" sz="3500" dirty="0" err="1">
                <a:hlinkClick r:id="rId2"/>
              </a:rPr>
              <a:t>watch?v</a:t>
            </a:r>
            <a:r>
              <a:rPr lang="en-US" altLang="zh-TW" sz="3500" dirty="0">
                <a:hlinkClick r:id="rId2"/>
              </a:rPr>
              <a:t>=</a:t>
            </a:r>
            <a:r>
              <a:rPr lang="en-US" altLang="zh-TW" sz="3500" dirty="0" err="1">
                <a:hlinkClick r:id="rId2"/>
              </a:rPr>
              <a:t>9ECyfPG_rJk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453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00329" y="517584"/>
            <a:ext cx="6519068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331" dirty="0">
                <a:latin typeface="標楷體" panose="03000509000000000000" pitchFamily="65" charset="-120"/>
                <a:ea typeface="標楷體" panose="03000509000000000000" pitchFamily="65" charset="-120"/>
              </a:rPr>
              <a:t>★下面是妮妮的功課表</a:t>
            </a:r>
            <a:r>
              <a:rPr lang="zh-TW" altLang="en-US" sz="4331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433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5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8757"/>
          <a:stretch>
            <a:fillRect/>
          </a:stretch>
        </p:blipFill>
        <p:spPr bwMode="auto">
          <a:xfrm>
            <a:off x="141769" y="1364354"/>
            <a:ext cx="8109111" cy="64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8165525" y="1534090"/>
            <a:ext cx="3732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67" indent="-466667"/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①星期二 第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節 上什麼科目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4196324" y="1409672"/>
            <a:ext cx="0" cy="67621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141769" y="4206240"/>
            <a:ext cx="8453591" cy="131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8741664" y="1595601"/>
            <a:ext cx="129019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sp>
        <p:nvSpPr>
          <p:cNvPr id="37" name="矩形 36"/>
          <p:cNvSpPr/>
          <p:nvPr/>
        </p:nvSpPr>
        <p:spPr>
          <a:xfrm>
            <a:off x="10168128" y="1606643"/>
            <a:ext cx="1298448" cy="550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4" r="45087" b="47755"/>
          <a:stretch>
            <a:fillRect/>
          </a:stretch>
        </p:blipFill>
        <p:spPr bwMode="auto">
          <a:xfrm>
            <a:off x="7999470" y="3267506"/>
            <a:ext cx="4064784" cy="18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98"/>
          <p:cNvSpPr txBox="1">
            <a:spLocks noChangeArrowheads="1"/>
          </p:cNvSpPr>
          <p:nvPr/>
        </p:nvSpPr>
        <p:spPr bwMode="auto">
          <a:xfrm>
            <a:off x="8139947" y="6221824"/>
            <a:ext cx="39243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93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93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：藝術與人文</a:t>
            </a:r>
          </a:p>
        </p:txBody>
      </p:sp>
      <p:sp>
        <p:nvSpPr>
          <p:cNvPr id="2" name="橢圓 1"/>
          <p:cNvSpPr/>
          <p:nvPr/>
        </p:nvSpPr>
        <p:spPr>
          <a:xfrm>
            <a:off x="3570642" y="3816559"/>
            <a:ext cx="1251364" cy="80567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362"/>
          </a:p>
        </p:txBody>
      </p:sp>
      <p:sp>
        <p:nvSpPr>
          <p:cNvPr id="3" name="橢圓 2"/>
          <p:cNvSpPr/>
          <p:nvPr/>
        </p:nvSpPr>
        <p:spPr>
          <a:xfrm>
            <a:off x="1556084" y="1364354"/>
            <a:ext cx="1010653" cy="49653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566737" y="1606643"/>
            <a:ext cx="1395663" cy="2542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141769" y="1409672"/>
            <a:ext cx="483873" cy="74710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</p:cNvCxnSpPr>
          <p:nvPr/>
        </p:nvCxnSpPr>
        <p:spPr>
          <a:xfrm>
            <a:off x="383706" y="2156779"/>
            <a:ext cx="165300" cy="20494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10031862" y="4206239"/>
            <a:ext cx="668222" cy="41599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7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/>
      <p:bldP spid="2" grpId="0" animBg="1"/>
      <p:bldP spid="3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20720" y="490508"/>
            <a:ext cx="6519068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331" dirty="0">
                <a:latin typeface="標楷體" panose="03000509000000000000" pitchFamily="65" charset="-120"/>
                <a:ea typeface="標楷體" panose="03000509000000000000" pitchFamily="65" charset="-120"/>
              </a:rPr>
              <a:t>★下面是妮妮的功課表</a:t>
            </a:r>
            <a:r>
              <a:rPr lang="zh-TW" altLang="en-US" sz="4331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433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5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8757"/>
          <a:stretch>
            <a:fillRect/>
          </a:stretch>
        </p:blipFill>
        <p:spPr bwMode="auto">
          <a:xfrm>
            <a:off x="229711" y="1539363"/>
            <a:ext cx="8016668" cy="60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246379" y="2064095"/>
            <a:ext cx="331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67" indent="-466667"/>
            <a:r>
              <a:rPr lang="zh-TW" altLang="en-US" sz="3000" dirty="0">
                <a:latin typeface="PMingLiU" panose="02020500000000000000" pitchFamily="18" charset="-120"/>
                <a:ea typeface="PMingLiU" panose="02020500000000000000" pitchFamily="18" charset="-120"/>
              </a:rPr>
              <a:t>②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星期四 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14:30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正在上什麼科目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77010" y="2064094"/>
            <a:ext cx="1218067" cy="562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sp>
        <p:nvSpPr>
          <p:cNvPr id="10" name="矩形 9"/>
          <p:cNvSpPr/>
          <p:nvPr/>
        </p:nvSpPr>
        <p:spPr>
          <a:xfrm>
            <a:off x="10096021" y="2064095"/>
            <a:ext cx="1179735" cy="562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cxnSp>
        <p:nvCxnSpPr>
          <p:cNvPr id="4" name="直線接點 3"/>
          <p:cNvCxnSpPr/>
          <p:nvPr/>
        </p:nvCxnSpPr>
        <p:spPr>
          <a:xfrm>
            <a:off x="6374525" y="1534666"/>
            <a:ext cx="0" cy="60534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202247" y="6532835"/>
            <a:ext cx="8044132" cy="268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8273843" y="3865520"/>
            <a:ext cx="3442468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93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93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：綜合活動</a:t>
            </a:r>
          </a:p>
        </p:txBody>
      </p:sp>
      <p:sp>
        <p:nvSpPr>
          <p:cNvPr id="3" name="橢圓 2"/>
          <p:cNvSpPr/>
          <p:nvPr/>
        </p:nvSpPr>
        <p:spPr>
          <a:xfrm>
            <a:off x="5620278" y="6174005"/>
            <a:ext cx="1508493" cy="77138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362"/>
          </a:p>
        </p:txBody>
      </p:sp>
    </p:spTree>
    <p:extLst>
      <p:ext uri="{BB962C8B-B14F-4D97-AF65-F5344CB8AC3E}">
        <p14:creationId xmlns:p14="http://schemas.microsoft.com/office/powerpoint/2010/main" val="12552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5349770" y="8345839"/>
            <a:ext cx="80592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25" dirty="0">
                <a:latin typeface="金梅毛顏楷國際碼" panose="02010509060101010101" pitchFamily="49" charset="-120"/>
                <a:ea typeface="金梅毛顏楷國際碼" panose="02010509060101010101" pitchFamily="49" charset="-120"/>
              </a:rPr>
              <a:t>126</a:t>
            </a:r>
            <a:endParaRPr lang="zh-TW" altLang="en-US" sz="2625" dirty="0">
              <a:latin typeface="金梅毛顏楷國際碼" panose="02010509060101010101" pitchFamily="49" charset="-120"/>
              <a:ea typeface="金梅毛顏楷國際碼" panose="02010509060101010101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6801" y="533458"/>
            <a:ext cx="6519068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331" dirty="0">
                <a:latin typeface="標楷體" panose="03000509000000000000" pitchFamily="65" charset="-120"/>
                <a:ea typeface="標楷體" panose="03000509000000000000" pitchFamily="65" charset="-120"/>
              </a:rPr>
              <a:t>★下面是妮妮的功課表</a:t>
            </a:r>
            <a:r>
              <a:rPr lang="zh-TW" altLang="en-US" sz="4331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433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5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8757"/>
          <a:stretch>
            <a:fillRect/>
          </a:stretch>
        </p:blipFill>
        <p:spPr bwMode="auto">
          <a:xfrm>
            <a:off x="349533" y="1611038"/>
            <a:ext cx="7633094" cy="575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155228" y="1858572"/>
            <a:ext cx="3581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67" indent="-466667" algn="just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｢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健康與體育」分別在星期幾的第幾節上課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8911591" y="5065174"/>
            <a:ext cx="24086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星期四第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</a:p>
        </p:txBody>
      </p:sp>
      <p:sp>
        <p:nvSpPr>
          <p:cNvPr id="3" name="矩形 2"/>
          <p:cNvSpPr/>
          <p:nvPr/>
        </p:nvSpPr>
        <p:spPr>
          <a:xfrm>
            <a:off x="2662348" y="6708175"/>
            <a:ext cx="1023985" cy="54634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sp>
        <p:nvSpPr>
          <p:cNvPr id="12" name="矩形 11"/>
          <p:cNvSpPr/>
          <p:nvPr/>
        </p:nvSpPr>
        <p:spPr>
          <a:xfrm>
            <a:off x="3686333" y="6170836"/>
            <a:ext cx="1068548" cy="540249"/>
          </a:xfrm>
          <a:prstGeom prst="rect">
            <a:avLst/>
          </a:prstGeom>
          <a:noFill/>
          <a:ln w="76200">
            <a:solidFill>
              <a:srgbClr val="08F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sp>
        <p:nvSpPr>
          <p:cNvPr id="13" name="矩形 12"/>
          <p:cNvSpPr/>
          <p:nvPr/>
        </p:nvSpPr>
        <p:spPr>
          <a:xfrm>
            <a:off x="5752735" y="6680900"/>
            <a:ext cx="1068690" cy="5736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362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3225494" y="2084832"/>
            <a:ext cx="11482" cy="462334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 flipV="1">
            <a:off x="731520" y="6852087"/>
            <a:ext cx="1868694" cy="171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4165940" y="2096890"/>
            <a:ext cx="68943" cy="3922010"/>
          </a:xfrm>
          <a:prstGeom prst="straightConnector1">
            <a:avLst/>
          </a:prstGeom>
          <a:ln w="76200">
            <a:solidFill>
              <a:srgbClr val="08F8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731520" y="6440960"/>
            <a:ext cx="2938893" cy="0"/>
          </a:xfrm>
          <a:prstGeom prst="straightConnector1">
            <a:avLst/>
          </a:prstGeom>
          <a:ln w="76200">
            <a:solidFill>
              <a:srgbClr val="08F8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6287081" y="2084832"/>
            <a:ext cx="14028" cy="45841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731520" y="7049308"/>
            <a:ext cx="4958611" cy="79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8353307" y="3844271"/>
            <a:ext cx="3903820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星期一第</a:t>
            </a:r>
            <a:r>
              <a:rPr lang="en-US" altLang="zh-TW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sz="393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8913531" y="4548914"/>
            <a:ext cx="2406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787"/>
              </a:spcBef>
              <a:buNone/>
            </a:pPr>
            <a:r>
              <a:rPr lang="zh-TW" altLang="en-US" sz="3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星期二第</a:t>
            </a:r>
            <a:r>
              <a:rPr lang="en-US" altLang="zh-TW" sz="3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endParaRPr lang="en-US" altLang="zh-TW" sz="30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79976" y="1858572"/>
            <a:ext cx="2279176" cy="5434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3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2" grpId="0" animBg="1"/>
      <p:bldP spid="13" grpId="0" animBg="1"/>
      <p:bldP spid="27" grpId="0"/>
      <p:bldP spid="28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952</TotalTime>
  <Words>734</Words>
  <Application>Microsoft Office PowerPoint</Application>
  <PresentationFormat>自訂</PresentationFormat>
  <Paragraphs>117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6" baseType="lpstr">
      <vt:lpstr>方正舒体</vt:lpstr>
      <vt:lpstr>SimSun</vt:lpstr>
      <vt:lpstr>金梅毛顏楷國際碼</vt:lpstr>
      <vt:lpstr>金梅浪漫體</vt:lpstr>
      <vt:lpstr>華康中特圓體</vt:lpstr>
      <vt:lpstr>華康行楷體W5</vt:lpstr>
      <vt:lpstr>華康談楷體W5</vt:lpstr>
      <vt:lpstr>超研澤特毛楷</vt:lpstr>
      <vt:lpstr>微軟正黑體</vt:lpstr>
      <vt:lpstr>新細明體</vt:lpstr>
      <vt:lpstr>新細明體</vt:lpstr>
      <vt:lpstr>標楷體</vt:lpstr>
      <vt:lpstr>Arial</vt:lpstr>
      <vt:lpstr>Garamond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NH4BW</cp:lastModifiedBy>
  <cp:revision>273</cp:revision>
  <dcterms:created xsi:type="dcterms:W3CDTF">2021-05-25T00:48:20Z</dcterms:created>
  <dcterms:modified xsi:type="dcterms:W3CDTF">2021-06-01T23:26:30Z</dcterms:modified>
</cp:coreProperties>
</file>